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5" r:id="rId10"/>
    <p:sldId id="263" r:id="rId11"/>
    <p:sldId id="266" r:id="rId12"/>
    <p:sldId id="267" r:id="rId13"/>
    <p:sldId id="268" r:id="rId14"/>
    <p:sldId id="269" r:id="rId15"/>
    <p:sldId id="270" r:id="rId16"/>
    <p:sldId id="277" r:id="rId17"/>
    <p:sldId id="271" r:id="rId18"/>
    <p:sldId id="272" r:id="rId19"/>
    <p:sldId id="273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7"/>
    <p:restoredTop sz="94691"/>
  </p:normalViewPr>
  <p:slideViewPr>
    <p:cSldViewPr snapToGrid="0">
      <p:cViewPr>
        <p:scale>
          <a:sx n="77" d="100"/>
          <a:sy n="77" d="100"/>
        </p:scale>
        <p:origin x="1936" y="1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A782F-DB27-85A4-7B79-6F5D933B79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DE8396-6746-452C-2E1E-83BBAE6766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F67F14-92F8-B7D5-5717-37FA52F14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B5FE-9BF1-DE4A-8483-61A3354F8091}" type="datetimeFigureOut">
              <a:rPr lang="en-US" smtClean="0"/>
              <a:t>3/18/25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A5D472-6F6B-54D7-1862-0E1CA8BE0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0FB388-0853-4786-FDEA-129D9A880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19714-9205-984D-B3FD-27CBD1DA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504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852C5-D9FC-3E34-1969-B252F4F46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EE6419-ED4F-821F-174D-86E74D828A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2C18C-FA91-8380-83F3-2348FA685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B5FE-9BF1-DE4A-8483-61A3354F8091}" type="datetimeFigureOut">
              <a:rPr lang="en-US" smtClean="0"/>
              <a:t>3/18/25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AFD55-188D-7B02-E533-2C473F1CF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C23C2-A157-AB7C-8080-5D74F1312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19714-9205-984D-B3FD-27CBD1DA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260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FD836A-1754-BB68-F0ED-7ED2B9E3C5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E66DA2-817E-FDD8-A7F1-D1B83EB8FF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62A57C-4929-8482-91B2-DEC4D07FB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B5FE-9BF1-DE4A-8483-61A3354F8091}" type="datetimeFigureOut">
              <a:rPr lang="en-US" smtClean="0"/>
              <a:t>3/18/25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D23696-54AF-1952-92CE-1516F3235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73DC3-62B7-E066-8EE4-A638C90A3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19714-9205-984D-B3FD-27CBD1DA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110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6E741-D7BF-0CAE-FBD4-EE6FE5116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E2FDF-F9EA-EB4E-2328-16CF8CD03D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93EC1-298C-CC44-3797-484BD1CC7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B5FE-9BF1-DE4A-8483-61A3354F8091}" type="datetimeFigureOut">
              <a:rPr lang="en-US" smtClean="0"/>
              <a:t>3/18/25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4DC411-A15E-D7A7-BDC0-B2E2D3799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70E27-BCEB-4EB6-6E58-451A7051D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19714-9205-984D-B3FD-27CBD1DA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958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9720C-EAC7-8F0A-9921-5A702029E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F28792-D2F9-91C1-AA98-4C244B0713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98988-8370-8DD8-43B9-B128A1E1F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B5FE-9BF1-DE4A-8483-61A3354F8091}" type="datetimeFigureOut">
              <a:rPr lang="en-US" smtClean="0"/>
              <a:t>3/18/25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1F2C1-E474-F04E-2593-673F6CDE9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DF8A4F-9BF4-1DB2-5C37-5AC1A4B79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19714-9205-984D-B3FD-27CBD1DA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053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A2884-A341-2415-2C58-47962938F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D458B-C274-AA89-A064-12ED5D8504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279E55-EAA0-D3F0-3F41-3000073FF4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6537B3-6B1A-4872-0831-093CAED8E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B5FE-9BF1-DE4A-8483-61A3354F8091}" type="datetimeFigureOut">
              <a:rPr lang="en-US" smtClean="0"/>
              <a:t>3/18/25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8F12D6-2C23-45E1-DEDE-9A41D5DFD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F171FD-2748-97EA-6160-A047A689D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19714-9205-984D-B3FD-27CBD1DA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690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F906D-E180-AA5A-F7CE-8F58B0D8B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258D53-D72B-7FF1-5BFE-6562EE5144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E4EA9D-59A6-144C-B9CF-159EFCEA70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E6A518-2654-9F44-8169-ACA30FA66C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7263BC-F00F-E3DF-2CEB-9F1A2D709A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C6CDD6-7BC1-AF1A-E656-103AF5BF7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B5FE-9BF1-DE4A-8483-61A3354F8091}" type="datetimeFigureOut">
              <a:rPr lang="en-US" smtClean="0"/>
              <a:t>3/18/25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050F7E-CE7E-8668-AC5A-170849CFB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6DEABF-F0A8-9EA0-B3B5-D3B30113B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19714-9205-984D-B3FD-27CBD1DA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425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98FB4-6D85-F538-D3EC-F39A16E25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08D1DB-D7C6-0071-97AC-E95059394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B5FE-9BF1-DE4A-8483-61A3354F8091}" type="datetimeFigureOut">
              <a:rPr lang="en-US" smtClean="0"/>
              <a:t>3/18/25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1D0343-0644-E733-0BB5-61A3ADC50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D3C4D2-25A8-3C69-8354-9FB070EDA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19714-9205-984D-B3FD-27CBD1DA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940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B7980D-5315-EEB3-A8BE-838FB5B06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B5FE-9BF1-DE4A-8483-61A3354F8091}" type="datetimeFigureOut">
              <a:rPr lang="en-US" smtClean="0"/>
              <a:t>3/18/25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D49E7E-322C-BFBD-5B28-DFD806D4E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7F62CD-B386-F991-8EE1-D83A0952F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19714-9205-984D-B3FD-27CBD1DA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346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4C870-CB3C-6627-1989-F963736BF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BBAEB-9E9F-DAD2-AB46-93080C57C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FB8E4C-6B43-61BA-3531-66BB712709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C21EA6-770F-47F0-1C46-014FCFC4C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B5FE-9BF1-DE4A-8483-61A3354F8091}" type="datetimeFigureOut">
              <a:rPr lang="en-US" smtClean="0"/>
              <a:t>3/18/25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5CC9F1-8756-2EA8-4EA8-6E4732D2A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FC6FAC-C5E3-0969-FD0E-E8B67999A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19714-9205-984D-B3FD-27CBD1DA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235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202DE-62A6-B856-136A-99C14B76D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F1093C-EF46-70B5-3FA6-90B882BB7C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48F08-ADCC-1A0E-EA92-8E9483AD77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75EFEF-87DE-473D-6D35-CD0BC9372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B5FE-9BF1-DE4A-8483-61A3354F8091}" type="datetimeFigureOut">
              <a:rPr lang="en-US" smtClean="0"/>
              <a:t>3/18/25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264451-4CEA-256B-888C-9CA676EC3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AC429E-5BC4-C287-CCC1-CBFE97940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19714-9205-984D-B3FD-27CBD1DA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83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37531A-B38D-A7D0-BF2C-F58B7FA45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DCB641-66E6-331D-6CEF-AEE62B6F02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D4259D-B3C0-E7E2-499C-C04E38BB8B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860B5FE-9BF1-DE4A-8483-61A3354F8091}" type="datetimeFigureOut">
              <a:rPr lang="en-US" smtClean="0"/>
              <a:t>3/18/25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AF2B5-40C5-2CF2-037D-F7B6911725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72C9B-E8ED-E864-8436-C722497D83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8C19714-9205-984D-B3FD-27CBD1DA7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320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7296A-9BEA-5C3E-028F-1786CB0FC6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666666"/>
                </a:solidFill>
                <a:effectLst/>
                <a:latin typeface="Lato Extended"/>
              </a:rPr>
              <a:t>PechaKucha</a:t>
            </a:r>
            <a:br>
              <a:rPr lang="en-US" b="0" i="0" dirty="0">
                <a:solidFill>
                  <a:srgbClr val="666666"/>
                </a:solidFill>
                <a:effectLst/>
                <a:latin typeface="Lato Extended"/>
              </a:rPr>
            </a:br>
            <a:r>
              <a:rPr lang="en-US" b="0" i="0" dirty="0">
                <a:solidFill>
                  <a:srgbClr val="666666"/>
                </a:solidFill>
                <a:effectLst/>
                <a:latin typeface="Lato Extended"/>
              </a:rPr>
              <a:t>Slides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491711-4F27-A0AB-E02C-B2974B13BD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Jacob Goldsmith</a:t>
            </a:r>
          </a:p>
        </p:txBody>
      </p:sp>
    </p:spTree>
    <p:extLst>
      <p:ext uri="{BB962C8B-B14F-4D97-AF65-F5344CB8AC3E}">
        <p14:creationId xmlns:p14="http://schemas.microsoft.com/office/powerpoint/2010/main" val="31031787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75D6C10-B5A7-4715-803E-0501C9C2C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5B3505-BDD7-D14E-FF90-4233BA968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52289"/>
            <a:ext cx="3976496" cy="39003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Expected outcome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384EB-BCA9-FCA5-2697-C55AD4C78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4624330"/>
            <a:ext cx="3976496" cy="152162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pipeline that enhances spatial cell identification for disease research.</a:t>
            </a:r>
          </a:p>
        </p:txBody>
      </p:sp>
      <p:pic>
        <p:nvPicPr>
          <p:cNvPr id="5" name="Picture 4" descr="A diagram of a network&#10;&#10;AI-generated content may be incorrect.">
            <a:extLst>
              <a:ext uri="{FF2B5EF4-FFF2-40B4-BE49-F238E27FC236}">
                <a16:creationId xmlns:a16="http://schemas.microsoft.com/office/drawing/2014/main" id="{DA9560E5-5A51-6BFF-5226-140CDDCD92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6557" y="779746"/>
            <a:ext cx="6164194" cy="5131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100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720F0-ECDD-23A3-545D-A3F6B6870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Computational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DEA545-6CC2-A22F-61AA-DD3F5866D2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pass finds general locations, second pass refines with clique rules, then final centroid calculation.</a:t>
            </a:r>
          </a:p>
        </p:txBody>
      </p:sp>
    </p:spTree>
    <p:extLst>
      <p:ext uri="{BB962C8B-B14F-4D97-AF65-F5344CB8AC3E}">
        <p14:creationId xmlns:p14="http://schemas.microsoft.com/office/powerpoint/2010/main" val="2309476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22BCB-4E9E-778F-FC39-A6CA7EF0F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7FC35-6F10-A0ED-2234-5979B5B96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Close proximity cells still interfere, and boundary identification remains difficult.</a:t>
            </a:r>
          </a:p>
        </p:txBody>
      </p:sp>
    </p:spTree>
    <p:extLst>
      <p:ext uri="{BB962C8B-B14F-4D97-AF65-F5344CB8AC3E}">
        <p14:creationId xmlns:p14="http://schemas.microsoft.com/office/powerpoint/2010/main" val="29317229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6B44F-F9D0-F06A-8088-6771CA023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Breakthrough (but not the original objective)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CA51D-5B2D-9E9C-9994-90E889FFCC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Higher accuracy with </a:t>
            </a:r>
            <a:r>
              <a:rPr lang="en-US" b="1" dirty="0" err="1"/>
              <a:t>coexpression</a:t>
            </a:r>
            <a:r>
              <a:rPr lang="en-US" b="1" dirty="0"/>
              <a:t>/clique rules</a:t>
            </a:r>
            <a:r>
              <a:rPr lang="en-US" dirty="0"/>
              <a:t> – Improved compared to direct mapping.</a:t>
            </a:r>
          </a:p>
          <a:p>
            <a:r>
              <a:rPr lang="en-US" dirty="0"/>
              <a:t>But only determined probable location, not the genes in the cell</a:t>
            </a:r>
          </a:p>
        </p:txBody>
      </p:sp>
    </p:spTree>
    <p:extLst>
      <p:ext uri="{BB962C8B-B14F-4D97-AF65-F5344CB8AC3E}">
        <p14:creationId xmlns:p14="http://schemas.microsoft.com/office/powerpoint/2010/main" val="10106819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9308E-0DB4-9237-2E19-F02166AA4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D06ED-7389-B48E-292D-B62A21616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cell types easier to identify, while neurons/astrocytes remain problematic.</a:t>
            </a:r>
          </a:p>
        </p:txBody>
      </p:sp>
    </p:spTree>
    <p:extLst>
      <p:ext uri="{BB962C8B-B14F-4D97-AF65-F5344CB8AC3E}">
        <p14:creationId xmlns:p14="http://schemas.microsoft.com/office/powerpoint/2010/main" val="2452889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75D6C10-B5A7-4715-803E-0501C9C2C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B9240C-40B4-0CC2-8F69-4943F0076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52289"/>
            <a:ext cx="3976496" cy="39003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New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929A0-7D6D-7C4F-5E15-9E4BCD502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4624330"/>
            <a:ext cx="3976496" cy="152162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Ligand-Receptor Pair Mapping</a:t>
            </a: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– Identifying regions of high cellular communication. </a:t>
            </a:r>
          </a:p>
        </p:txBody>
      </p:sp>
      <p:pic>
        <p:nvPicPr>
          <p:cNvPr id="4" name="Picture 3" descr="A screen shot of a diagram&#10;&#10;AI-generated content may be incorrect.">
            <a:extLst>
              <a:ext uri="{FF2B5EF4-FFF2-40B4-BE49-F238E27FC236}">
                <a16:creationId xmlns:a16="http://schemas.microsoft.com/office/drawing/2014/main" id="{8CE0E8D6-F155-D6AA-EF75-8E486807A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6557" y="779746"/>
            <a:ext cx="6164194" cy="5131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7705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2587ECF-85E9-4393-9D87-8EB6F3F6C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2794BD-5134-1B1F-7C72-E27F9BBF4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37883"/>
            <a:ext cx="4783697" cy="1942810"/>
          </a:xfrm>
        </p:spPr>
        <p:txBody>
          <a:bodyPr anchor="b">
            <a:normAutofit/>
          </a:bodyPr>
          <a:lstStyle/>
          <a:p>
            <a:r>
              <a:rPr lang="en-US" sz="4000"/>
              <a:t>First Step Taken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F48C54-BA27-2A0A-8763-326F9B41F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686323"/>
            <a:ext cx="4783697" cy="3433583"/>
          </a:xfrm>
        </p:spPr>
        <p:txBody>
          <a:bodyPr>
            <a:normAutofit/>
          </a:bodyPr>
          <a:lstStyle/>
          <a:p>
            <a:r>
              <a:rPr lang="en-US" sz="2000"/>
              <a:t>Identified ligand receptor pairs from CellChatDB (I had to use R) that are present in cells in the single cell dataset</a:t>
            </a:r>
          </a:p>
        </p:txBody>
      </p:sp>
      <p:pic>
        <p:nvPicPr>
          <p:cNvPr id="5" name="Picture 4" descr="A diagram of a cell connection&#10;&#10;AI-generated content may be incorrect.">
            <a:extLst>
              <a:ext uri="{FF2B5EF4-FFF2-40B4-BE49-F238E27FC236}">
                <a16:creationId xmlns:a16="http://schemas.microsoft.com/office/drawing/2014/main" id="{25B3A52D-2CF4-CB97-8883-8198B631B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424" y="541686"/>
            <a:ext cx="5365375" cy="5574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1346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089EED9-F54D-4F20-A2C6-949DE4176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A85619E-59AB-4E59-8DD1-77D17FCB33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6150" cy="6858000"/>
          </a:xfrm>
          <a:custGeom>
            <a:avLst/>
            <a:gdLst>
              <a:gd name="connsiteX0" fmla="*/ 0 w 7579856"/>
              <a:gd name="connsiteY0" fmla="*/ 0 h 6858000"/>
              <a:gd name="connsiteX1" fmla="*/ 7579856 w 7579856"/>
              <a:gd name="connsiteY1" fmla="*/ 0 h 6858000"/>
              <a:gd name="connsiteX2" fmla="*/ 7470504 w 7579856"/>
              <a:gd name="connsiteY2" fmla="*/ 260102 h 6858000"/>
              <a:gd name="connsiteX3" fmla="*/ 7382971 w 7579856"/>
              <a:gd name="connsiteY3" fmla="*/ 293939 h 6858000"/>
              <a:gd name="connsiteX4" fmla="*/ 7424315 w 7579856"/>
              <a:gd name="connsiteY4" fmla="*/ 333533 h 6858000"/>
              <a:gd name="connsiteX5" fmla="*/ 7371566 w 7579856"/>
              <a:gd name="connsiteY5" fmla="*/ 479678 h 6858000"/>
              <a:gd name="connsiteX6" fmla="*/ 7333409 w 7579856"/>
              <a:gd name="connsiteY6" fmla="*/ 639474 h 6858000"/>
              <a:gd name="connsiteX7" fmla="*/ 7277592 w 7579856"/>
              <a:gd name="connsiteY7" fmla="*/ 752461 h 6858000"/>
              <a:gd name="connsiteX8" fmla="*/ 7168002 w 7579856"/>
              <a:gd name="connsiteY8" fmla="*/ 908523 h 6858000"/>
              <a:gd name="connsiteX9" fmla="*/ 6878697 w 7579856"/>
              <a:gd name="connsiteY9" fmla="*/ 1346641 h 6858000"/>
              <a:gd name="connsiteX10" fmla="*/ 6794992 w 7579856"/>
              <a:gd name="connsiteY10" fmla="*/ 1562952 h 6858000"/>
              <a:gd name="connsiteX11" fmla="*/ 6734639 w 7579856"/>
              <a:gd name="connsiteY11" fmla="*/ 1920622 h 6858000"/>
              <a:gd name="connsiteX12" fmla="*/ 6730519 w 7579856"/>
              <a:gd name="connsiteY12" fmla="*/ 2097872 h 6858000"/>
              <a:gd name="connsiteX13" fmla="*/ 6705894 w 7579856"/>
              <a:gd name="connsiteY13" fmla="*/ 2420416 h 6858000"/>
              <a:gd name="connsiteX14" fmla="*/ 6683705 w 7579856"/>
              <a:gd name="connsiteY14" fmla="*/ 2654677 h 6858000"/>
              <a:gd name="connsiteX15" fmla="*/ 6638423 w 7579856"/>
              <a:gd name="connsiteY15" fmla="*/ 2846969 h 6858000"/>
              <a:gd name="connsiteX16" fmla="*/ 6553674 w 7579856"/>
              <a:gd name="connsiteY16" fmla="*/ 3101886 h 6858000"/>
              <a:gd name="connsiteX17" fmla="*/ 6511102 w 7579856"/>
              <a:gd name="connsiteY17" fmla="*/ 3227971 h 6858000"/>
              <a:gd name="connsiteX18" fmla="*/ 6492768 w 7579856"/>
              <a:gd name="connsiteY18" fmla="*/ 3410007 h 6858000"/>
              <a:gd name="connsiteX19" fmla="*/ 6483278 w 7579856"/>
              <a:gd name="connsiteY19" fmla="*/ 3413112 h 6858000"/>
              <a:gd name="connsiteX20" fmla="*/ 6457853 w 7579856"/>
              <a:gd name="connsiteY20" fmla="*/ 3475597 h 6858000"/>
              <a:gd name="connsiteX21" fmla="*/ 6410459 w 7579856"/>
              <a:gd name="connsiteY21" fmla="*/ 3726672 h 6858000"/>
              <a:gd name="connsiteX22" fmla="*/ 6359621 w 7579856"/>
              <a:gd name="connsiteY22" fmla="*/ 3847892 h 6858000"/>
              <a:gd name="connsiteX23" fmla="*/ 6334856 w 7579856"/>
              <a:gd name="connsiteY23" fmla="*/ 3885724 h 6858000"/>
              <a:gd name="connsiteX24" fmla="*/ 6293786 w 7579856"/>
              <a:gd name="connsiteY24" fmla="*/ 3949434 h 6858000"/>
              <a:gd name="connsiteX25" fmla="*/ 6245606 w 7579856"/>
              <a:gd name="connsiteY25" fmla="*/ 3999200 h 6858000"/>
              <a:gd name="connsiteX26" fmla="*/ 6141951 w 7579856"/>
              <a:gd name="connsiteY26" fmla="*/ 4086732 h 6858000"/>
              <a:gd name="connsiteX27" fmla="*/ 6078664 w 7579856"/>
              <a:gd name="connsiteY27" fmla="*/ 4186250 h 6858000"/>
              <a:gd name="connsiteX28" fmla="*/ 6022393 w 7579856"/>
              <a:gd name="connsiteY28" fmla="*/ 4256032 h 6858000"/>
              <a:gd name="connsiteX29" fmla="*/ 5948407 w 7579856"/>
              <a:gd name="connsiteY29" fmla="*/ 4384326 h 6858000"/>
              <a:gd name="connsiteX30" fmla="*/ 5876649 w 7579856"/>
              <a:gd name="connsiteY30" fmla="*/ 4557747 h 6858000"/>
              <a:gd name="connsiteX31" fmla="*/ 5843760 w 7579856"/>
              <a:gd name="connsiteY31" fmla="*/ 4628455 h 6858000"/>
              <a:gd name="connsiteX32" fmla="*/ 5770009 w 7579856"/>
              <a:gd name="connsiteY32" fmla="*/ 4708689 h 6858000"/>
              <a:gd name="connsiteX33" fmla="*/ 5725056 w 7579856"/>
              <a:gd name="connsiteY33" fmla="*/ 4751553 h 6858000"/>
              <a:gd name="connsiteX34" fmla="*/ 5673106 w 7579856"/>
              <a:gd name="connsiteY34" fmla="*/ 4803022 h 6858000"/>
              <a:gd name="connsiteX35" fmla="*/ 5646635 w 7579856"/>
              <a:gd name="connsiteY35" fmla="*/ 4918486 h 6858000"/>
              <a:gd name="connsiteX36" fmla="*/ 5632308 w 7579856"/>
              <a:gd name="connsiteY36" fmla="*/ 5003261 h 6858000"/>
              <a:gd name="connsiteX37" fmla="*/ 5600041 w 7579856"/>
              <a:gd name="connsiteY37" fmla="*/ 5126502 h 6858000"/>
              <a:gd name="connsiteX38" fmla="*/ 5593786 w 7579856"/>
              <a:gd name="connsiteY38" fmla="*/ 5183759 h 6858000"/>
              <a:gd name="connsiteX39" fmla="*/ 5566847 w 7579856"/>
              <a:gd name="connsiteY39" fmla="*/ 5283130 h 6858000"/>
              <a:gd name="connsiteX40" fmla="*/ 5545211 w 7579856"/>
              <a:gd name="connsiteY40" fmla="*/ 5391620 h 6858000"/>
              <a:gd name="connsiteX41" fmla="*/ 5504490 w 7579856"/>
              <a:gd name="connsiteY41" fmla="*/ 5443028 h 6858000"/>
              <a:gd name="connsiteX42" fmla="*/ 5495036 w 7579856"/>
              <a:gd name="connsiteY42" fmla="*/ 5535042 h 6858000"/>
              <a:gd name="connsiteX43" fmla="*/ 5481653 w 7579856"/>
              <a:gd name="connsiteY43" fmla="*/ 5579759 h 6858000"/>
              <a:gd name="connsiteX44" fmla="*/ 5453795 w 7579856"/>
              <a:gd name="connsiteY44" fmla="*/ 5665992 h 6858000"/>
              <a:gd name="connsiteX45" fmla="*/ 5417837 w 7579856"/>
              <a:gd name="connsiteY45" fmla="*/ 5741729 h 6858000"/>
              <a:gd name="connsiteX46" fmla="*/ 5398588 w 7579856"/>
              <a:gd name="connsiteY46" fmla="*/ 5893367 h 6858000"/>
              <a:gd name="connsiteX47" fmla="*/ 5412427 w 7579856"/>
              <a:gd name="connsiteY47" fmla="*/ 5943796 h 6858000"/>
              <a:gd name="connsiteX48" fmla="*/ 5400101 w 7579856"/>
              <a:gd name="connsiteY48" fmla="*/ 6000335 h 6858000"/>
              <a:gd name="connsiteX49" fmla="*/ 5408124 w 7579856"/>
              <a:gd name="connsiteY49" fmla="*/ 6055832 h 6858000"/>
              <a:gd name="connsiteX50" fmla="*/ 5382772 w 7579856"/>
              <a:gd name="connsiteY50" fmla="*/ 6106527 h 6858000"/>
              <a:gd name="connsiteX51" fmla="*/ 5354118 w 7579856"/>
              <a:gd name="connsiteY51" fmla="*/ 6177715 h 6858000"/>
              <a:gd name="connsiteX52" fmla="*/ 5352724 w 7579856"/>
              <a:gd name="connsiteY52" fmla="*/ 6231835 h 6858000"/>
              <a:gd name="connsiteX53" fmla="*/ 5314801 w 7579856"/>
              <a:gd name="connsiteY53" fmla="*/ 6378377 h 6858000"/>
              <a:gd name="connsiteX54" fmla="*/ 5346289 w 7579856"/>
              <a:gd name="connsiteY54" fmla="*/ 6531204 h 6858000"/>
              <a:gd name="connsiteX55" fmla="*/ 5296493 w 7579856"/>
              <a:gd name="connsiteY55" fmla="*/ 6828948 h 6858000"/>
              <a:gd name="connsiteX56" fmla="*/ 5299149 w 7579856"/>
              <a:gd name="connsiteY56" fmla="*/ 6850700 h 6858000"/>
              <a:gd name="connsiteX57" fmla="*/ 5293995 w 7579856"/>
              <a:gd name="connsiteY57" fmla="*/ 6858000 h 6858000"/>
              <a:gd name="connsiteX58" fmla="*/ 0 w 7579856"/>
              <a:gd name="connsiteY58" fmla="*/ 6858000 h 6858000"/>
              <a:gd name="connsiteX0" fmla="*/ 0 w 7579856"/>
              <a:gd name="connsiteY0" fmla="*/ 0 h 6858000"/>
              <a:gd name="connsiteX1" fmla="*/ 7579856 w 7579856"/>
              <a:gd name="connsiteY1" fmla="*/ 0 h 6858000"/>
              <a:gd name="connsiteX2" fmla="*/ 7470504 w 7579856"/>
              <a:gd name="connsiteY2" fmla="*/ 260102 h 6858000"/>
              <a:gd name="connsiteX3" fmla="*/ 7382971 w 7579856"/>
              <a:gd name="connsiteY3" fmla="*/ 293939 h 6858000"/>
              <a:gd name="connsiteX4" fmla="*/ 7371566 w 7579856"/>
              <a:gd name="connsiteY4" fmla="*/ 479678 h 6858000"/>
              <a:gd name="connsiteX5" fmla="*/ 7333409 w 7579856"/>
              <a:gd name="connsiteY5" fmla="*/ 639474 h 6858000"/>
              <a:gd name="connsiteX6" fmla="*/ 7277592 w 7579856"/>
              <a:gd name="connsiteY6" fmla="*/ 752461 h 6858000"/>
              <a:gd name="connsiteX7" fmla="*/ 7168002 w 7579856"/>
              <a:gd name="connsiteY7" fmla="*/ 908523 h 6858000"/>
              <a:gd name="connsiteX8" fmla="*/ 6878697 w 7579856"/>
              <a:gd name="connsiteY8" fmla="*/ 1346641 h 6858000"/>
              <a:gd name="connsiteX9" fmla="*/ 6794992 w 7579856"/>
              <a:gd name="connsiteY9" fmla="*/ 1562952 h 6858000"/>
              <a:gd name="connsiteX10" fmla="*/ 6734639 w 7579856"/>
              <a:gd name="connsiteY10" fmla="*/ 1920622 h 6858000"/>
              <a:gd name="connsiteX11" fmla="*/ 6730519 w 7579856"/>
              <a:gd name="connsiteY11" fmla="*/ 2097872 h 6858000"/>
              <a:gd name="connsiteX12" fmla="*/ 6705894 w 7579856"/>
              <a:gd name="connsiteY12" fmla="*/ 2420416 h 6858000"/>
              <a:gd name="connsiteX13" fmla="*/ 6683705 w 7579856"/>
              <a:gd name="connsiteY13" fmla="*/ 2654677 h 6858000"/>
              <a:gd name="connsiteX14" fmla="*/ 6638423 w 7579856"/>
              <a:gd name="connsiteY14" fmla="*/ 2846969 h 6858000"/>
              <a:gd name="connsiteX15" fmla="*/ 6553674 w 7579856"/>
              <a:gd name="connsiteY15" fmla="*/ 3101886 h 6858000"/>
              <a:gd name="connsiteX16" fmla="*/ 6511102 w 7579856"/>
              <a:gd name="connsiteY16" fmla="*/ 3227971 h 6858000"/>
              <a:gd name="connsiteX17" fmla="*/ 6492768 w 7579856"/>
              <a:gd name="connsiteY17" fmla="*/ 3410007 h 6858000"/>
              <a:gd name="connsiteX18" fmla="*/ 6483278 w 7579856"/>
              <a:gd name="connsiteY18" fmla="*/ 3413112 h 6858000"/>
              <a:gd name="connsiteX19" fmla="*/ 6457853 w 7579856"/>
              <a:gd name="connsiteY19" fmla="*/ 3475597 h 6858000"/>
              <a:gd name="connsiteX20" fmla="*/ 6410459 w 7579856"/>
              <a:gd name="connsiteY20" fmla="*/ 3726672 h 6858000"/>
              <a:gd name="connsiteX21" fmla="*/ 6359621 w 7579856"/>
              <a:gd name="connsiteY21" fmla="*/ 3847892 h 6858000"/>
              <a:gd name="connsiteX22" fmla="*/ 6334856 w 7579856"/>
              <a:gd name="connsiteY22" fmla="*/ 3885724 h 6858000"/>
              <a:gd name="connsiteX23" fmla="*/ 6293786 w 7579856"/>
              <a:gd name="connsiteY23" fmla="*/ 3949434 h 6858000"/>
              <a:gd name="connsiteX24" fmla="*/ 6245606 w 7579856"/>
              <a:gd name="connsiteY24" fmla="*/ 3999200 h 6858000"/>
              <a:gd name="connsiteX25" fmla="*/ 6141951 w 7579856"/>
              <a:gd name="connsiteY25" fmla="*/ 4086732 h 6858000"/>
              <a:gd name="connsiteX26" fmla="*/ 6078664 w 7579856"/>
              <a:gd name="connsiteY26" fmla="*/ 4186250 h 6858000"/>
              <a:gd name="connsiteX27" fmla="*/ 6022393 w 7579856"/>
              <a:gd name="connsiteY27" fmla="*/ 4256032 h 6858000"/>
              <a:gd name="connsiteX28" fmla="*/ 5948407 w 7579856"/>
              <a:gd name="connsiteY28" fmla="*/ 4384326 h 6858000"/>
              <a:gd name="connsiteX29" fmla="*/ 5876649 w 7579856"/>
              <a:gd name="connsiteY29" fmla="*/ 4557747 h 6858000"/>
              <a:gd name="connsiteX30" fmla="*/ 5843760 w 7579856"/>
              <a:gd name="connsiteY30" fmla="*/ 4628455 h 6858000"/>
              <a:gd name="connsiteX31" fmla="*/ 5770009 w 7579856"/>
              <a:gd name="connsiteY31" fmla="*/ 4708689 h 6858000"/>
              <a:gd name="connsiteX32" fmla="*/ 5725056 w 7579856"/>
              <a:gd name="connsiteY32" fmla="*/ 4751553 h 6858000"/>
              <a:gd name="connsiteX33" fmla="*/ 5673106 w 7579856"/>
              <a:gd name="connsiteY33" fmla="*/ 4803022 h 6858000"/>
              <a:gd name="connsiteX34" fmla="*/ 5646635 w 7579856"/>
              <a:gd name="connsiteY34" fmla="*/ 4918486 h 6858000"/>
              <a:gd name="connsiteX35" fmla="*/ 5632308 w 7579856"/>
              <a:gd name="connsiteY35" fmla="*/ 5003261 h 6858000"/>
              <a:gd name="connsiteX36" fmla="*/ 5600041 w 7579856"/>
              <a:gd name="connsiteY36" fmla="*/ 5126502 h 6858000"/>
              <a:gd name="connsiteX37" fmla="*/ 5593786 w 7579856"/>
              <a:gd name="connsiteY37" fmla="*/ 5183759 h 6858000"/>
              <a:gd name="connsiteX38" fmla="*/ 5566847 w 7579856"/>
              <a:gd name="connsiteY38" fmla="*/ 5283130 h 6858000"/>
              <a:gd name="connsiteX39" fmla="*/ 5545211 w 7579856"/>
              <a:gd name="connsiteY39" fmla="*/ 5391620 h 6858000"/>
              <a:gd name="connsiteX40" fmla="*/ 5504490 w 7579856"/>
              <a:gd name="connsiteY40" fmla="*/ 5443028 h 6858000"/>
              <a:gd name="connsiteX41" fmla="*/ 5495036 w 7579856"/>
              <a:gd name="connsiteY41" fmla="*/ 5535042 h 6858000"/>
              <a:gd name="connsiteX42" fmla="*/ 5481653 w 7579856"/>
              <a:gd name="connsiteY42" fmla="*/ 5579759 h 6858000"/>
              <a:gd name="connsiteX43" fmla="*/ 5453795 w 7579856"/>
              <a:gd name="connsiteY43" fmla="*/ 5665992 h 6858000"/>
              <a:gd name="connsiteX44" fmla="*/ 5417837 w 7579856"/>
              <a:gd name="connsiteY44" fmla="*/ 5741729 h 6858000"/>
              <a:gd name="connsiteX45" fmla="*/ 5398588 w 7579856"/>
              <a:gd name="connsiteY45" fmla="*/ 5893367 h 6858000"/>
              <a:gd name="connsiteX46" fmla="*/ 5412427 w 7579856"/>
              <a:gd name="connsiteY46" fmla="*/ 5943796 h 6858000"/>
              <a:gd name="connsiteX47" fmla="*/ 5400101 w 7579856"/>
              <a:gd name="connsiteY47" fmla="*/ 6000335 h 6858000"/>
              <a:gd name="connsiteX48" fmla="*/ 5408124 w 7579856"/>
              <a:gd name="connsiteY48" fmla="*/ 6055832 h 6858000"/>
              <a:gd name="connsiteX49" fmla="*/ 5382772 w 7579856"/>
              <a:gd name="connsiteY49" fmla="*/ 6106527 h 6858000"/>
              <a:gd name="connsiteX50" fmla="*/ 5354118 w 7579856"/>
              <a:gd name="connsiteY50" fmla="*/ 6177715 h 6858000"/>
              <a:gd name="connsiteX51" fmla="*/ 5352724 w 7579856"/>
              <a:gd name="connsiteY51" fmla="*/ 6231835 h 6858000"/>
              <a:gd name="connsiteX52" fmla="*/ 5314801 w 7579856"/>
              <a:gd name="connsiteY52" fmla="*/ 6378377 h 6858000"/>
              <a:gd name="connsiteX53" fmla="*/ 5346289 w 7579856"/>
              <a:gd name="connsiteY53" fmla="*/ 6531204 h 6858000"/>
              <a:gd name="connsiteX54" fmla="*/ 5296493 w 7579856"/>
              <a:gd name="connsiteY54" fmla="*/ 6828948 h 6858000"/>
              <a:gd name="connsiteX55" fmla="*/ 5299149 w 7579856"/>
              <a:gd name="connsiteY55" fmla="*/ 6850700 h 6858000"/>
              <a:gd name="connsiteX56" fmla="*/ 5293995 w 7579856"/>
              <a:gd name="connsiteY56" fmla="*/ 6858000 h 6858000"/>
              <a:gd name="connsiteX57" fmla="*/ 0 w 7579856"/>
              <a:gd name="connsiteY57" fmla="*/ 6858000 h 6858000"/>
              <a:gd name="connsiteX58" fmla="*/ 0 w 7579856"/>
              <a:gd name="connsiteY58" fmla="*/ 0 h 6858000"/>
              <a:gd name="connsiteX0" fmla="*/ 0 w 7579856"/>
              <a:gd name="connsiteY0" fmla="*/ 0 h 6858000"/>
              <a:gd name="connsiteX1" fmla="*/ 7579856 w 7579856"/>
              <a:gd name="connsiteY1" fmla="*/ 0 h 6858000"/>
              <a:gd name="connsiteX2" fmla="*/ 7470504 w 7579856"/>
              <a:gd name="connsiteY2" fmla="*/ 260102 h 6858000"/>
              <a:gd name="connsiteX3" fmla="*/ 7393573 w 7579856"/>
              <a:gd name="connsiteY3" fmla="*/ 399956 h 6858000"/>
              <a:gd name="connsiteX4" fmla="*/ 7371566 w 7579856"/>
              <a:gd name="connsiteY4" fmla="*/ 479678 h 6858000"/>
              <a:gd name="connsiteX5" fmla="*/ 7333409 w 7579856"/>
              <a:gd name="connsiteY5" fmla="*/ 639474 h 6858000"/>
              <a:gd name="connsiteX6" fmla="*/ 7277592 w 7579856"/>
              <a:gd name="connsiteY6" fmla="*/ 752461 h 6858000"/>
              <a:gd name="connsiteX7" fmla="*/ 7168002 w 7579856"/>
              <a:gd name="connsiteY7" fmla="*/ 908523 h 6858000"/>
              <a:gd name="connsiteX8" fmla="*/ 6878697 w 7579856"/>
              <a:gd name="connsiteY8" fmla="*/ 1346641 h 6858000"/>
              <a:gd name="connsiteX9" fmla="*/ 6794992 w 7579856"/>
              <a:gd name="connsiteY9" fmla="*/ 1562952 h 6858000"/>
              <a:gd name="connsiteX10" fmla="*/ 6734639 w 7579856"/>
              <a:gd name="connsiteY10" fmla="*/ 1920622 h 6858000"/>
              <a:gd name="connsiteX11" fmla="*/ 6730519 w 7579856"/>
              <a:gd name="connsiteY11" fmla="*/ 2097872 h 6858000"/>
              <a:gd name="connsiteX12" fmla="*/ 6705894 w 7579856"/>
              <a:gd name="connsiteY12" fmla="*/ 2420416 h 6858000"/>
              <a:gd name="connsiteX13" fmla="*/ 6683705 w 7579856"/>
              <a:gd name="connsiteY13" fmla="*/ 2654677 h 6858000"/>
              <a:gd name="connsiteX14" fmla="*/ 6638423 w 7579856"/>
              <a:gd name="connsiteY14" fmla="*/ 2846969 h 6858000"/>
              <a:gd name="connsiteX15" fmla="*/ 6553674 w 7579856"/>
              <a:gd name="connsiteY15" fmla="*/ 3101886 h 6858000"/>
              <a:gd name="connsiteX16" fmla="*/ 6511102 w 7579856"/>
              <a:gd name="connsiteY16" fmla="*/ 3227971 h 6858000"/>
              <a:gd name="connsiteX17" fmla="*/ 6492768 w 7579856"/>
              <a:gd name="connsiteY17" fmla="*/ 3410007 h 6858000"/>
              <a:gd name="connsiteX18" fmla="*/ 6483278 w 7579856"/>
              <a:gd name="connsiteY18" fmla="*/ 3413112 h 6858000"/>
              <a:gd name="connsiteX19" fmla="*/ 6457853 w 7579856"/>
              <a:gd name="connsiteY19" fmla="*/ 3475597 h 6858000"/>
              <a:gd name="connsiteX20" fmla="*/ 6410459 w 7579856"/>
              <a:gd name="connsiteY20" fmla="*/ 3726672 h 6858000"/>
              <a:gd name="connsiteX21" fmla="*/ 6359621 w 7579856"/>
              <a:gd name="connsiteY21" fmla="*/ 3847892 h 6858000"/>
              <a:gd name="connsiteX22" fmla="*/ 6334856 w 7579856"/>
              <a:gd name="connsiteY22" fmla="*/ 3885724 h 6858000"/>
              <a:gd name="connsiteX23" fmla="*/ 6293786 w 7579856"/>
              <a:gd name="connsiteY23" fmla="*/ 3949434 h 6858000"/>
              <a:gd name="connsiteX24" fmla="*/ 6245606 w 7579856"/>
              <a:gd name="connsiteY24" fmla="*/ 3999200 h 6858000"/>
              <a:gd name="connsiteX25" fmla="*/ 6141951 w 7579856"/>
              <a:gd name="connsiteY25" fmla="*/ 4086732 h 6858000"/>
              <a:gd name="connsiteX26" fmla="*/ 6078664 w 7579856"/>
              <a:gd name="connsiteY26" fmla="*/ 4186250 h 6858000"/>
              <a:gd name="connsiteX27" fmla="*/ 6022393 w 7579856"/>
              <a:gd name="connsiteY27" fmla="*/ 4256032 h 6858000"/>
              <a:gd name="connsiteX28" fmla="*/ 5948407 w 7579856"/>
              <a:gd name="connsiteY28" fmla="*/ 4384326 h 6858000"/>
              <a:gd name="connsiteX29" fmla="*/ 5876649 w 7579856"/>
              <a:gd name="connsiteY29" fmla="*/ 4557747 h 6858000"/>
              <a:gd name="connsiteX30" fmla="*/ 5843760 w 7579856"/>
              <a:gd name="connsiteY30" fmla="*/ 4628455 h 6858000"/>
              <a:gd name="connsiteX31" fmla="*/ 5770009 w 7579856"/>
              <a:gd name="connsiteY31" fmla="*/ 4708689 h 6858000"/>
              <a:gd name="connsiteX32" fmla="*/ 5725056 w 7579856"/>
              <a:gd name="connsiteY32" fmla="*/ 4751553 h 6858000"/>
              <a:gd name="connsiteX33" fmla="*/ 5673106 w 7579856"/>
              <a:gd name="connsiteY33" fmla="*/ 4803022 h 6858000"/>
              <a:gd name="connsiteX34" fmla="*/ 5646635 w 7579856"/>
              <a:gd name="connsiteY34" fmla="*/ 4918486 h 6858000"/>
              <a:gd name="connsiteX35" fmla="*/ 5632308 w 7579856"/>
              <a:gd name="connsiteY35" fmla="*/ 5003261 h 6858000"/>
              <a:gd name="connsiteX36" fmla="*/ 5600041 w 7579856"/>
              <a:gd name="connsiteY36" fmla="*/ 5126502 h 6858000"/>
              <a:gd name="connsiteX37" fmla="*/ 5593786 w 7579856"/>
              <a:gd name="connsiteY37" fmla="*/ 5183759 h 6858000"/>
              <a:gd name="connsiteX38" fmla="*/ 5566847 w 7579856"/>
              <a:gd name="connsiteY38" fmla="*/ 5283130 h 6858000"/>
              <a:gd name="connsiteX39" fmla="*/ 5545211 w 7579856"/>
              <a:gd name="connsiteY39" fmla="*/ 5391620 h 6858000"/>
              <a:gd name="connsiteX40" fmla="*/ 5504490 w 7579856"/>
              <a:gd name="connsiteY40" fmla="*/ 5443028 h 6858000"/>
              <a:gd name="connsiteX41" fmla="*/ 5495036 w 7579856"/>
              <a:gd name="connsiteY41" fmla="*/ 5535042 h 6858000"/>
              <a:gd name="connsiteX42" fmla="*/ 5481653 w 7579856"/>
              <a:gd name="connsiteY42" fmla="*/ 5579759 h 6858000"/>
              <a:gd name="connsiteX43" fmla="*/ 5453795 w 7579856"/>
              <a:gd name="connsiteY43" fmla="*/ 5665992 h 6858000"/>
              <a:gd name="connsiteX44" fmla="*/ 5417837 w 7579856"/>
              <a:gd name="connsiteY44" fmla="*/ 5741729 h 6858000"/>
              <a:gd name="connsiteX45" fmla="*/ 5398588 w 7579856"/>
              <a:gd name="connsiteY45" fmla="*/ 5893367 h 6858000"/>
              <a:gd name="connsiteX46" fmla="*/ 5412427 w 7579856"/>
              <a:gd name="connsiteY46" fmla="*/ 5943796 h 6858000"/>
              <a:gd name="connsiteX47" fmla="*/ 5400101 w 7579856"/>
              <a:gd name="connsiteY47" fmla="*/ 6000335 h 6858000"/>
              <a:gd name="connsiteX48" fmla="*/ 5408124 w 7579856"/>
              <a:gd name="connsiteY48" fmla="*/ 6055832 h 6858000"/>
              <a:gd name="connsiteX49" fmla="*/ 5382772 w 7579856"/>
              <a:gd name="connsiteY49" fmla="*/ 6106527 h 6858000"/>
              <a:gd name="connsiteX50" fmla="*/ 5354118 w 7579856"/>
              <a:gd name="connsiteY50" fmla="*/ 6177715 h 6858000"/>
              <a:gd name="connsiteX51" fmla="*/ 5352724 w 7579856"/>
              <a:gd name="connsiteY51" fmla="*/ 6231835 h 6858000"/>
              <a:gd name="connsiteX52" fmla="*/ 5314801 w 7579856"/>
              <a:gd name="connsiteY52" fmla="*/ 6378377 h 6858000"/>
              <a:gd name="connsiteX53" fmla="*/ 5346289 w 7579856"/>
              <a:gd name="connsiteY53" fmla="*/ 6531204 h 6858000"/>
              <a:gd name="connsiteX54" fmla="*/ 5296493 w 7579856"/>
              <a:gd name="connsiteY54" fmla="*/ 6828948 h 6858000"/>
              <a:gd name="connsiteX55" fmla="*/ 5299149 w 7579856"/>
              <a:gd name="connsiteY55" fmla="*/ 6850700 h 6858000"/>
              <a:gd name="connsiteX56" fmla="*/ 5293995 w 7579856"/>
              <a:gd name="connsiteY56" fmla="*/ 6858000 h 6858000"/>
              <a:gd name="connsiteX57" fmla="*/ 0 w 7579856"/>
              <a:gd name="connsiteY57" fmla="*/ 6858000 h 6858000"/>
              <a:gd name="connsiteX58" fmla="*/ 0 w 7579856"/>
              <a:gd name="connsiteY5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7579856" h="6858000">
                <a:moveTo>
                  <a:pt x="0" y="0"/>
                </a:moveTo>
                <a:lnTo>
                  <a:pt x="7579856" y="0"/>
                </a:lnTo>
                <a:lnTo>
                  <a:pt x="7470504" y="260102"/>
                </a:lnTo>
                <a:cubicBezTo>
                  <a:pt x="7461630" y="268839"/>
                  <a:pt x="7394342" y="394464"/>
                  <a:pt x="7393573" y="399956"/>
                </a:cubicBezTo>
                <a:cubicBezTo>
                  <a:pt x="7377083" y="436552"/>
                  <a:pt x="7379826" y="422089"/>
                  <a:pt x="7371566" y="479678"/>
                </a:cubicBezTo>
                <a:cubicBezTo>
                  <a:pt x="7375726" y="514866"/>
                  <a:pt x="7314090" y="538026"/>
                  <a:pt x="7333409" y="639474"/>
                </a:cubicBezTo>
                <a:cubicBezTo>
                  <a:pt x="7304030" y="645989"/>
                  <a:pt x="7277305" y="734514"/>
                  <a:pt x="7277592" y="752461"/>
                </a:cubicBezTo>
                <a:cubicBezTo>
                  <a:pt x="7263957" y="826326"/>
                  <a:pt x="7190549" y="831933"/>
                  <a:pt x="7168002" y="908523"/>
                </a:cubicBezTo>
                <a:cubicBezTo>
                  <a:pt x="7159192" y="1017987"/>
                  <a:pt x="6881131" y="1275734"/>
                  <a:pt x="6878697" y="1346641"/>
                </a:cubicBezTo>
                <a:cubicBezTo>
                  <a:pt x="6857377" y="1450976"/>
                  <a:pt x="6800249" y="1488570"/>
                  <a:pt x="6794992" y="1562952"/>
                </a:cubicBezTo>
                <a:cubicBezTo>
                  <a:pt x="6777186" y="1744477"/>
                  <a:pt x="6752997" y="1733417"/>
                  <a:pt x="6734639" y="1920622"/>
                </a:cubicBezTo>
                <a:cubicBezTo>
                  <a:pt x="6723638" y="2037344"/>
                  <a:pt x="6741520" y="1981150"/>
                  <a:pt x="6730519" y="2097872"/>
                </a:cubicBezTo>
                <a:lnTo>
                  <a:pt x="6705894" y="2420416"/>
                </a:lnTo>
                <a:cubicBezTo>
                  <a:pt x="6699729" y="2429580"/>
                  <a:pt x="6687282" y="2640728"/>
                  <a:pt x="6683705" y="2654677"/>
                </a:cubicBezTo>
                <a:cubicBezTo>
                  <a:pt x="6659846" y="2709901"/>
                  <a:pt x="6664499" y="2789595"/>
                  <a:pt x="6638423" y="2846969"/>
                </a:cubicBezTo>
                <a:cubicBezTo>
                  <a:pt x="6619172" y="2849418"/>
                  <a:pt x="6569554" y="3118422"/>
                  <a:pt x="6553674" y="3101886"/>
                </a:cubicBezTo>
                <a:cubicBezTo>
                  <a:pt x="6557982" y="3144969"/>
                  <a:pt x="6529319" y="3203242"/>
                  <a:pt x="6511102" y="3227971"/>
                </a:cubicBezTo>
                <a:cubicBezTo>
                  <a:pt x="6488937" y="3278163"/>
                  <a:pt x="6507177" y="3372316"/>
                  <a:pt x="6492768" y="3410007"/>
                </a:cubicBezTo>
                <a:cubicBezTo>
                  <a:pt x="6489589" y="3410402"/>
                  <a:pt x="6486392" y="3411447"/>
                  <a:pt x="6483278" y="3413112"/>
                </a:cubicBezTo>
                <a:cubicBezTo>
                  <a:pt x="6465197" y="3422775"/>
                  <a:pt x="6453811" y="3450753"/>
                  <a:pt x="6457853" y="3475597"/>
                </a:cubicBezTo>
                <a:cubicBezTo>
                  <a:pt x="6460183" y="3580433"/>
                  <a:pt x="6430321" y="3652787"/>
                  <a:pt x="6410459" y="3726672"/>
                </a:cubicBezTo>
                <a:cubicBezTo>
                  <a:pt x="6384227" y="3807490"/>
                  <a:pt x="6365561" y="3727296"/>
                  <a:pt x="6359621" y="3847892"/>
                </a:cubicBezTo>
                <a:cubicBezTo>
                  <a:pt x="6342065" y="3848387"/>
                  <a:pt x="6336582" y="3860219"/>
                  <a:pt x="6334856" y="3885724"/>
                </a:cubicBezTo>
                <a:cubicBezTo>
                  <a:pt x="6321106" y="3924250"/>
                  <a:pt x="6288462" y="3896248"/>
                  <a:pt x="6293786" y="3949434"/>
                </a:cubicBezTo>
                <a:lnTo>
                  <a:pt x="6245606" y="3999200"/>
                </a:lnTo>
                <a:cubicBezTo>
                  <a:pt x="6252452" y="3999667"/>
                  <a:pt x="6147291" y="4071013"/>
                  <a:pt x="6141951" y="4086732"/>
                </a:cubicBezTo>
                <a:lnTo>
                  <a:pt x="6078664" y="4186250"/>
                </a:lnTo>
                <a:cubicBezTo>
                  <a:pt x="6043445" y="4216806"/>
                  <a:pt x="6044102" y="4223020"/>
                  <a:pt x="6022393" y="4256032"/>
                </a:cubicBezTo>
                <a:cubicBezTo>
                  <a:pt x="6000683" y="4289045"/>
                  <a:pt x="6004124" y="4308922"/>
                  <a:pt x="5948407" y="4384326"/>
                </a:cubicBezTo>
                <a:cubicBezTo>
                  <a:pt x="5917508" y="4413425"/>
                  <a:pt x="5922990" y="4499081"/>
                  <a:pt x="5876649" y="4557747"/>
                </a:cubicBezTo>
                <a:cubicBezTo>
                  <a:pt x="5858396" y="4553894"/>
                  <a:pt x="5841562" y="4597689"/>
                  <a:pt x="5843760" y="4628455"/>
                </a:cubicBezTo>
                <a:lnTo>
                  <a:pt x="5770009" y="4708689"/>
                </a:lnTo>
                <a:cubicBezTo>
                  <a:pt x="5744628" y="4703789"/>
                  <a:pt x="5756788" y="4718752"/>
                  <a:pt x="5725056" y="4751553"/>
                </a:cubicBezTo>
                <a:cubicBezTo>
                  <a:pt x="5704052" y="4760054"/>
                  <a:pt x="5698443" y="4778037"/>
                  <a:pt x="5673106" y="4803022"/>
                </a:cubicBezTo>
                <a:cubicBezTo>
                  <a:pt x="5653325" y="4810967"/>
                  <a:pt x="5666864" y="4896812"/>
                  <a:pt x="5646635" y="4918486"/>
                </a:cubicBezTo>
                <a:cubicBezTo>
                  <a:pt x="5631909" y="4941605"/>
                  <a:pt x="5659196" y="4943736"/>
                  <a:pt x="5632308" y="5003261"/>
                </a:cubicBezTo>
                <a:cubicBezTo>
                  <a:pt x="5612112" y="5060835"/>
                  <a:pt x="5619821" y="5064904"/>
                  <a:pt x="5600041" y="5126502"/>
                </a:cubicBezTo>
                <a:cubicBezTo>
                  <a:pt x="5586116" y="5167992"/>
                  <a:pt x="5601826" y="5161046"/>
                  <a:pt x="5593786" y="5183759"/>
                </a:cubicBezTo>
                <a:cubicBezTo>
                  <a:pt x="5561334" y="5210589"/>
                  <a:pt x="5598993" y="5264555"/>
                  <a:pt x="5566847" y="5283130"/>
                </a:cubicBezTo>
                <a:lnTo>
                  <a:pt x="5545211" y="5391620"/>
                </a:lnTo>
                <a:lnTo>
                  <a:pt x="5504490" y="5443028"/>
                </a:lnTo>
                <a:cubicBezTo>
                  <a:pt x="5494192" y="5459332"/>
                  <a:pt x="5499256" y="5522813"/>
                  <a:pt x="5495036" y="5535042"/>
                </a:cubicBezTo>
                <a:cubicBezTo>
                  <a:pt x="5479787" y="5537507"/>
                  <a:pt x="5482184" y="5553460"/>
                  <a:pt x="5481653" y="5579759"/>
                </a:cubicBezTo>
                <a:cubicBezTo>
                  <a:pt x="5471160" y="5620723"/>
                  <a:pt x="5461279" y="5625872"/>
                  <a:pt x="5453795" y="5665992"/>
                </a:cubicBezTo>
                <a:cubicBezTo>
                  <a:pt x="5424217" y="5715929"/>
                  <a:pt x="5429438" y="5686607"/>
                  <a:pt x="5417837" y="5741729"/>
                </a:cubicBezTo>
                <a:cubicBezTo>
                  <a:pt x="5401590" y="5774002"/>
                  <a:pt x="5420077" y="5829059"/>
                  <a:pt x="5398588" y="5893367"/>
                </a:cubicBezTo>
                <a:cubicBezTo>
                  <a:pt x="5382045" y="5933309"/>
                  <a:pt x="5422284" y="5921390"/>
                  <a:pt x="5412427" y="5943796"/>
                </a:cubicBezTo>
                <a:lnTo>
                  <a:pt x="5400101" y="6000335"/>
                </a:lnTo>
                <a:lnTo>
                  <a:pt x="5408124" y="6055832"/>
                </a:lnTo>
                <a:cubicBezTo>
                  <a:pt x="5410319" y="6059068"/>
                  <a:pt x="5377455" y="6104819"/>
                  <a:pt x="5382772" y="6106527"/>
                </a:cubicBezTo>
                <a:lnTo>
                  <a:pt x="5354118" y="6177715"/>
                </a:lnTo>
                <a:cubicBezTo>
                  <a:pt x="5353654" y="6195756"/>
                  <a:pt x="5353188" y="6213795"/>
                  <a:pt x="5352724" y="6231835"/>
                </a:cubicBezTo>
                <a:lnTo>
                  <a:pt x="5314801" y="6378377"/>
                </a:lnTo>
                <a:cubicBezTo>
                  <a:pt x="5286767" y="6424906"/>
                  <a:pt x="5363614" y="6441657"/>
                  <a:pt x="5346289" y="6531204"/>
                </a:cubicBezTo>
                <a:cubicBezTo>
                  <a:pt x="5336370" y="6605939"/>
                  <a:pt x="5310363" y="6768382"/>
                  <a:pt x="5296493" y="6828948"/>
                </a:cubicBezTo>
                <a:cubicBezTo>
                  <a:pt x="5300217" y="6838357"/>
                  <a:pt x="5300699" y="6845216"/>
                  <a:pt x="5299149" y="6850700"/>
                </a:cubicBezTo>
                <a:lnTo>
                  <a:pt x="5293995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56164E-4BAE-4EA1-DAFC-706AE5B46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809" y="1317273"/>
            <a:ext cx="3385450" cy="254914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980F5-8814-5C27-6E89-9A957816F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7010" y="4128447"/>
            <a:ext cx="2855048" cy="103161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Potential segmentation tool based on communication patterns.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5AAC39E-8294-44DC-AB9F-2B9F22C397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59350" y="618119"/>
            <a:ext cx="6596369" cy="5615588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12700" dir="30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Rectangle 6">
            <a:extLst>
              <a:ext uri="{FF2B5EF4-FFF2-40B4-BE49-F238E27FC236}">
                <a16:creationId xmlns:a16="http://schemas.microsoft.com/office/drawing/2014/main" id="{11685A1B-C158-49A6-BF8F-0D4868852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48987" y="294856"/>
            <a:ext cx="1367625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5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diagram of a graph&#10;&#10;AI-generated content may be incorrect.">
            <a:extLst>
              <a:ext uri="{FF2B5EF4-FFF2-40B4-BE49-F238E27FC236}">
                <a16:creationId xmlns:a16="http://schemas.microsoft.com/office/drawing/2014/main" id="{5C590336-E4F7-A804-25BA-42408DCEDE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7150" y="1675514"/>
            <a:ext cx="6239775" cy="3494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6833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27484-3FEF-69C9-B376-F451DA692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489F7-E13B-E5FE-4D8C-9156B805B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Hard to separate true interactions from noise, and housekeeping genes still interfere.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53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802086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AD20A6-2B47-74F2-1FC9-F5EA21476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408" y="992094"/>
            <a:ext cx="3616913" cy="2795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Refining the ligand-receptor analysis</a:t>
            </a:r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1F35C-D619-6C7A-88F4-FE94F6ACF5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6287" y="4121253"/>
            <a:ext cx="3125337" cy="113684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Focus on changes in neurodegenerative diseases.</a:t>
            </a:r>
          </a:p>
        </p:txBody>
      </p:sp>
      <p:pic>
        <p:nvPicPr>
          <p:cNvPr id="5" name="Picture 4" descr="A diagram of a hotspots&#10;&#10;AI-generated content may be incorrect.">
            <a:extLst>
              <a:ext uri="{FF2B5EF4-FFF2-40B4-BE49-F238E27FC236}">
                <a16:creationId xmlns:a16="http://schemas.microsoft.com/office/drawing/2014/main" id="{9131BDF0-28EF-4305-D2D9-2E6849CE3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5751" y="1037787"/>
            <a:ext cx="5708649" cy="475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401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1FC7E19-C0ED-7B50-4769-87A13DCB6B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1346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AA6724-AA47-22E7-F4D6-146D65E1D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The 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E5D97-10FC-C99A-8922-FC6A69BF3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/>
              <a:t>Spatial transcriptomics lacks clear cell-type annotation; single-cell data provides gene expression but not location.</a:t>
            </a:r>
          </a:p>
        </p:txBody>
      </p:sp>
    </p:spTree>
    <p:extLst>
      <p:ext uri="{BB962C8B-B14F-4D97-AF65-F5344CB8AC3E}">
        <p14:creationId xmlns:p14="http://schemas.microsoft.com/office/powerpoint/2010/main" val="17820518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4BEB5-49A8-5504-1EFA-E929BC4BD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new 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DADD2-E34D-1D4A-3CE1-3EE5F8BC97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Investigating whether ligand-receptor interactions can hint at tissue organization.</a:t>
            </a:r>
          </a:p>
        </p:txBody>
      </p:sp>
    </p:spTree>
    <p:extLst>
      <p:ext uri="{BB962C8B-B14F-4D97-AF65-F5344CB8AC3E}">
        <p14:creationId xmlns:p14="http://schemas.microsoft.com/office/powerpoint/2010/main" val="33731479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5AF57-2182-1EEB-E31B-BE8D84B77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Love About Karolinska/DIS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8E9A4-ACD7-6AB2-E8C4-3FAA78919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The lab environment!</a:t>
            </a:r>
            <a:r>
              <a:rPr lang="en-US" dirty="0"/>
              <a:t> – Even though I mostly code, I love being surrounded by cutting-edge research and technology.</a:t>
            </a:r>
          </a:p>
        </p:txBody>
      </p:sp>
    </p:spTree>
    <p:extLst>
      <p:ext uri="{BB962C8B-B14F-4D97-AF65-F5344CB8AC3E}">
        <p14:creationId xmlns:p14="http://schemas.microsoft.com/office/powerpoint/2010/main" val="1221813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6" name="Rectangle 1035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43B297-A712-EB21-B0DE-899D64884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US" sz="4800"/>
              <a:t>My approach</a:t>
            </a:r>
          </a:p>
        </p:txBody>
      </p:sp>
      <p:sp>
        <p:nvSpPr>
          <p:cNvPr id="1038" name="Rectangle 1037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D9FE0-53FC-526A-153C-4CDE458CA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/>
          </a:bodyPr>
          <a:lstStyle/>
          <a:p>
            <a:r>
              <a:rPr lang="en-US" sz="2000"/>
              <a:t>Use a semantic framework (graph DB that allows you to embed logic deterministic rules based on predicate calculus reasoner) and coexpression patterns to infer spatial cell types.</a:t>
            </a:r>
          </a:p>
        </p:txBody>
      </p:sp>
      <p:pic>
        <p:nvPicPr>
          <p:cNvPr id="1026" name="Picture 2" descr="A group of people with a speech bubble&#10;&#10;AI-generated content may be incorrect.">
            <a:extLst>
              <a:ext uri="{FF2B5EF4-FFF2-40B4-BE49-F238E27FC236}">
                <a16:creationId xmlns:a16="http://schemas.microsoft.com/office/drawing/2014/main" id="{9615846E-4A7A-A6FB-A549-2C001832DB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11532" y="3060246"/>
            <a:ext cx="5150277" cy="2562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7" name="Rectangle 1036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170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75D6C10-B5A7-4715-803E-0501C9C2C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0FA653-CF0A-A493-702B-1340E0B56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52289"/>
            <a:ext cx="3976496" cy="39003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Why this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BAD16-625F-D1FD-2AD9-5AA66B9D50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4624330"/>
            <a:ext cx="3976496" cy="152162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Understanding cell organization is key for disease research.</a:t>
            </a:r>
          </a:p>
        </p:txBody>
      </p:sp>
      <p:pic>
        <p:nvPicPr>
          <p:cNvPr id="7" name="Picture 6" descr="A chart with colored dots&#10;&#10;AI-generated content may be incorrect.">
            <a:extLst>
              <a:ext uri="{FF2B5EF4-FFF2-40B4-BE49-F238E27FC236}">
                <a16:creationId xmlns:a16="http://schemas.microsoft.com/office/drawing/2014/main" id="{010C6398-DB6B-5332-E36E-BEBD555DD8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6557" y="710399"/>
            <a:ext cx="6164194" cy="5270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018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761DDFE-071F-4200-B0AA-394476C2D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8BCD3B-0DC2-8BEA-4B09-17B0DC01C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547815"/>
            <a:ext cx="5167185" cy="1680519"/>
          </a:xfrm>
        </p:spPr>
        <p:txBody>
          <a:bodyPr>
            <a:normAutofit/>
          </a:bodyPr>
          <a:lstStyle/>
          <a:p>
            <a:r>
              <a:rPr lang="en-US" sz="4000"/>
              <a:t>Personal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1F35B-4157-AEC4-EF50-098EEB7D14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6619" y="547815"/>
            <a:ext cx="5178960" cy="1680519"/>
          </a:xfrm>
        </p:spPr>
        <p:txBody>
          <a:bodyPr anchor="ctr">
            <a:normAutofit/>
          </a:bodyPr>
          <a:lstStyle/>
          <a:p>
            <a:r>
              <a:rPr lang="en-US" sz="2000"/>
              <a:t>Coming from a computational background, I had to quickly learn the biological complexity of these datasets.</a:t>
            </a:r>
          </a:p>
        </p:txBody>
      </p:sp>
      <p:pic>
        <p:nvPicPr>
          <p:cNvPr id="5" name="Picture 4" descr="A graph of a gene pair&#10;&#10;AI-generated content may be incorrect.">
            <a:extLst>
              <a:ext uri="{FF2B5EF4-FFF2-40B4-BE49-F238E27FC236}">
                <a16:creationId xmlns:a16="http://schemas.microsoft.com/office/drawing/2014/main" id="{D766A754-4180-3148-0270-73EB9C5BE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548" y="2421924"/>
            <a:ext cx="4444484" cy="3711146"/>
          </a:xfrm>
          <a:prstGeom prst="rect">
            <a:avLst/>
          </a:prstGeom>
        </p:spPr>
      </p:pic>
      <p:pic>
        <p:nvPicPr>
          <p:cNvPr id="7" name="Picture 6" descr="A graph of gene pairs with different numbers&#10;&#10;AI-generated content may be incorrect.">
            <a:extLst>
              <a:ext uri="{FF2B5EF4-FFF2-40B4-BE49-F238E27FC236}">
                <a16:creationId xmlns:a16="http://schemas.microsoft.com/office/drawing/2014/main" id="{9DC70427-D720-E1F3-2DA9-5F466B21D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6357" y="2421924"/>
            <a:ext cx="4471258" cy="3711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592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75D6C10-B5A7-4715-803E-0501C9C2C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63AF61-60B7-45E6-0B8D-4660796DC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52289"/>
            <a:ext cx="3976496" cy="39003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Main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AF34CC-6F4B-EE18-B46C-AFB035018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4624330"/>
            <a:ext cx="3976496" cy="152162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Can single-cell expression patterns be used to map and classify cells in spatial data?</a:t>
            </a:r>
          </a:p>
        </p:txBody>
      </p:sp>
      <p:pic>
        <p:nvPicPr>
          <p:cNvPr id="7" name="Picture 6" descr="A diagram of a network&#10;&#10;AI-generated content may be incorrect.">
            <a:extLst>
              <a:ext uri="{FF2B5EF4-FFF2-40B4-BE49-F238E27FC236}">
                <a16:creationId xmlns:a16="http://schemas.microsoft.com/office/drawing/2014/main" id="{4A7D8D12-18F6-B25E-A82D-CFF2FAB24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6557" y="710399"/>
            <a:ext cx="6164194" cy="5270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320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7A169-8038-3659-CE8A-661938E8F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obstacles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640AD-918F-EF75-F2B9-24F0D3CAF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loss, cell overlap, slicing artifacts, and highly similar gene expression across cell types.</a:t>
            </a:r>
          </a:p>
        </p:txBody>
      </p:sp>
    </p:spTree>
    <p:extLst>
      <p:ext uri="{BB962C8B-B14F-4D97-AF65-F5344CB8AC3E}">
        <p14:creationId xmlns:p14="http://schemas.microsoft.com/office/powerpoint/2010/main" val="2589780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653DA-09CB-7F99-1344-2728A96C8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A7481-39C9-1BC3-7DA7-D6E2FD342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 an accurate computational approach that overcomes data loss, cell overlap, and segmentation challenges.</a:t>
            </a:r>
          </a:p>
        </p:txBody>
      </p:sp>
    </p:spTree>
    <p:extLst>
      <p:ext uri="{BB962C8B-B14F-4D97-AF65-F5344CB8AC3E}">
        <p14:creationId xmlns:p14="http://schemas.microsoft.com/office/powerpoint/2010/main" val="745772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75D6C10-B5A7-4715-803E-0501C9C2C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8A39DF-3008-E213-A795-0157ACDEF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52289"/>
            <a:ext cx="3976496" cy="39003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Refined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BE178-8AD6-74C0-D9E2-D6DAD91EA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4624330"/>
            <a:ext cx="3976496" cy="152162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Coexpression and clique rules</a:t>
            </a: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– Identify centroids of coexpressed genes and clique-based clusters.</a:t>
            </a:r>
          </a:p>
        </p:txBody>
      </p:sp>
      <p:pic>
        <p:nvPicPr>
          <p:cNvPr id="5" name="Picture 4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FD8C8137-5709-AE05-31FB-A22FB3F44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0250" y="557189"/>
            <a:ext cx="5576808" cy="5576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597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369</Words>
  <Application>Microsoft Macintosh PowerPoint</Application>
  <PresentationFormat>Widescreen</PresentationFormat>
  <Paragraphs>43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Aptos</vt:lpstr>
      <vt:lpstr>Aptos Display</vt:lpstr>
      <vt:lpstr>Arial</vt:lpstr>
      <vt:lpstr>Lato Extended</vt:lpstr>
      <vt:lpstr>Office Theme</vt:lpstr>
      <vt:lpstr>PechaKucha Slides</vt:lpstr>
      <vt:lpstr>The challenge</vt:lpstr>
      <vt:lpstr>My approach</vt:lpstr>
      <vt:lpstr>Why this matters</vt:lpstr>
      <vt:lpstr>Personal motivation</vt:lpstr>
      <vt:lpstr>Main Question</vt:lpstr>
      <vt:lpstr>Major obstacles</vt:lpstr>
      <vt:lpstr>Objectives</vt:lpstr>
      <vt:lpstr>Refined approach</vt:lpstr>
      <vt:lpstr>Expected outcome</vt:lpstr>
      <vt:lpstr>Computational process</vt:lpstr>
      <vt:lpstr>Challenges</vt:lpstr>
      <vt:lpstr>Breakthrough (but not the original objective)</vt:lpstr>
      <vt:lpstr>Unexpected findings</vt:lpstr>
      <vt:lpstr>New project</vt:lpstr>
      <vt:lpstr>First Step Taken</vt:lpstr>
      <vt:lpstr>Application</vt:lpstr>
      <vt:lpstr>Problems</vt:lpstr>
      <vt:lpstr>Refining the ligand-receptor analysis </vt:lpstr>
      <vt:lpstr>Potential new direction</vt:lpstr>
      <vt:lpstr>What I Love About Karolinska/DIS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Jacob Goldsmith</dc:creator>
  <cp:lastModifiedBy>Jacob Goldsmith</cp:lastModifiedBy>
  <cp:revision>1</cp:revision>
  <dcterms:created xsi:type="dcterms:W3CDTF">2025-03-18T18:32:31Z</dcterms:created>
  <dcterms:modified xsi:type="dcterms:W3CDTF">2025-03-18T19:48:10Z</dcterms:modified>
</cp:coreProperties>
</file>

<file path=docProps/thumbnail.jpeg>
</file>